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Clear Sans" charset="1" panose="020B0503030202020304"/>
      <p:regular r:id="rId17"/>
    </p:embeddedFont>
    <p:embeddedFont>
      <p:font typeface="Clear Sans Bold" charset="1" panose="020B0803030202020304"/>
      <p:regular r:id="rId18"/>
    </p:embeddedFont>
    <p:embeddedFont>
      <p:font typeface="Clear Sans Italics" charset="1" panose="020B0503030202090304"/>
      <p:regular r:id="rId19"/>
    </p:embeddedFont>
    <p:embeddedFont>
      <p:font typeface="Clear Sans Bold Italics" charset="1" panose="020B0803030202090304"/>
      <p:regular r:id="rId20"/>
    </p:embeddedFont>
    <p:embeddedFont>
      <p:font typeface="Clear Sans Thin" charset="1" panose="020B0203030202020304"/>
      <p:regular r:id="rId21"/>
    </p:embeddedFont>
    <p:embeddedFont>
      <p:font typeface="Clear Sans Light" charset="1" panose="020B0303030202020304"/>
      <p:regular r:id="rId22"/>
    </p:embeddedFont>
    <p:embeddedFont>
      <p:font typeface="Clear Sans Medium" charset="1" panose="020B0603030202020304"/>
      <p:regular r:id="rId23"/>
    </p:embeddedFont>
    <p:embeddedFont>
      <p:font typeface="Clear Sans Medium Italics" charset="1" panose="020B0603030202090304"/>
      <p:regular r:id="rId24"/>
    </p:embeddedFont>
    <p:embeddedFont>
      <p:font typeface="Open Sans" charset="1" panose="020B0606030504020204"/>
      <p:regular r:id="rId25"/>
    </p:embeddedFont>
    <p:embeddedFont>
      <p:font typeface="Open Sans Bold" charset="1" panose="020B0806030504020204"/>
      <p:regular r:id="rId26"/>
    </p:embeddedFont>
    <p:embeddedFont>
      <p:font typeface="Open Sans Italics" charset="1" panose="020B0606030504020204"/>
      <p:regular r:id="rId27"/>
    </p:embeddedFont>
    <p:embeddedFont>
      <p:font typeface="Open Sans Bold Italics" charset="1" panose="020B0806030504020204"/>
      <p:regular r:id="rId28"/>
    </p:embeddedFont>
    <p:embeddedFont>
      <p:font typeface="Open Sans Light" charset="1" panose="020B0306030504020204"/>
      <p:regular r:id="rId29"/>
    </p:embeddedFont>
    <p:embeddedFont>
      <p:font typeface="Open Sans Light Italics" charset="1" panose="020B0306030504020204"/>
      <p:regular r:id="rId30"/>
    </p:embeddedFont>
    <p:embeddedFont>
      <p:font typeface="Open Sans Ultra-Bold" charset="1" panose="00000000000000000000"/>
      <p:regular r:id="rId31"/>
    </p:embeddedFont>
    <p:embeddedFont>
      <p:font typeface="Open Sans Ultra-Bold Italics" charset="1" panose="00000000000000000000"/>
      <p:regular r:id="rId32"/>
    </p:embeddedFont>
    <p:embeddedFont>
      <p:font typeface="Fira Sans Bold" charset="1" panose="020B0803050000020004"/>
      <p:regular r:id="rId33"/>
    </p:embeddedFont>
    <p:embeddedFont>
      <p:font typeface="Fira Sans Bold Bold" charset="1" panose="020B0903050000020004"/>
      <p:regular r:id="rId34"/>
    </p:embeddedFont>
    <p:embeddedFont>
      <p:font typeface="Fira Sans Bold Italics" charset="1" panose="020B0803050000020004"/>
      <p:regular r:id="rId35"/>
    </p:embeddedFont>
    <p:embeddedFont>
      <p:font typeface="Fira Sans Bold Bold Italics" charset="1" panose="020B0903050000020004"/>
      <p:regular r:id="rId36"/>
    </p:embeddedFont>
    <p:embeddedFont>
      <p:font typeface="Fira Sans Light" charset="1" panose="020B0403050000020004"/>
      <p:regular r:id="rId37"/>
    </p:embeddedFont>
    <p:embeddedFont>
      <p:font typeface="Fira Sans Light Bold" charset="1" panose="020B0503050000020004"/>
      <p:regular r:id="rId38"/>
    </p:embeddedFont>
    <p:embeddedFont>
      <p:font typeface="Fira Sans Light Italics" charset="1" panose="020B0403050000020004"/>
      <p:regular r:id="rId39"/>
    </p:embeddedFont>
    <p:embeddedFont>
      <p:font typeface="Fira Sans Light Bold Italics" charset="1" panose="020B0503050000020004"/>
      <p:regular r:id="rId40"/>
    </p:embeddedFont>
    <p:embeddedFont>
      <p:font typeface="Fira Sans Medium" charset="1" panose="020B0603050000020004"/>
      <p:regular r:id="rId41"/>
    </p:embeddedFont>
    <p:embeddedFont>
      <p:font typeface="Fira Sans Medium Bold" charset="1" panose="020B0603050000020004"/>
      <p:regular r:id="rId42"/>
    </p:embeddedFont>
    <p:embeddedFont>
      <p:font typeface="Fira Sans Medium Italics" charset="1" panose="020B0603050000020004"/>
      <p:regular r:id="rId43"/>
    </p:embeddedFont>
    <p:embeddedFont>
      <p:font typeface="Fira Sans Medium Bold Italics" charset="1" panose="020B07030500000200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49" Target="slides/slide5.xml" Type="http://schemas.openxmlformats.org/officeDocument/2006/relationships/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slides/slide7.xml" Type="http://schemas.openxmlformats.org/officeDocument/2006/relationships/slide"/><Relationship Id="rId52" Target="slides/slide8.xml" Type="http://schemas.openxmlformats.org/officeDocument/2006/relationships/slide"/><Relationship Id="rId53" Target="slides/slide9.xml" Type="http://schemas.openxmlformats.org/officeDocument/2006/relationships/slide"/><Relationship Id="rId54" Target="slides/slide10.xml" Type="http://schemas.openxmlformats.org/officeDocument/2006/relationships/slide"/><Relationship Id="rId55" Target="slides/slide11.xml" Type="http://schemas.openxmlformats.org/officeDocument/2006/relationships/slide"/><Relationship Id="rId56" Target="slides/slide12.xml" Type="http://schemas.openxmlformats.org/officeDocument/2006/relationships/slide"/><Relationship Id="rId57" Target="slides/slide13.xml" Type="http://schemas.openxmlformats.org/officeDocument/2006/relationships/slide"/><Relationship Id="rId58" Target="slides/slide14.xml" Type="http://schemas.openxmlformats.org/officeDocument/2006/relationships/slide"/><Relationship Id="rId59" Target="slides/slide15.xml" Type="http://schemas.openxmlformats.org/officeDocument/2006/relationships/slide"/><Relationship Id="rId6" Target="fonts/font6.fntdata" Type="http://schemas.openxmlformats.org/officeDocument/2006/relationships/font"/><Relationship Id="rId60" Target="slides/slide16.xml" Type="http://schemas.openxmlformats.org/officeDocument/2006/relationships/slide"/><Relationship Id="rId61" Target="slides/slide17.xml" Type="http://schemas.openxmlformats.org/officeDocument/2006/relationships/slide"/><Relationship Id="rId62" Target="slides/slide18.xml" Type="http://schemas.openxmlformats.org/officeDocument/2006/relationships/slide"/><Relationship Id="rId63" Target="slides/slide19.xml" Type="http://schemas.openxmlformats.org/officeDocument/2006/relationships/slide"/><Relationship Id="rId64" Target="slides/slide20.xml" Type="http://schemas.openxmlformats.org/officeDocument/2006/relationships/slide"/><Relationship Id="rId65" Target="slides/slide21.xml" Type="http://schemas.openxmlformats.org/officeDocument/2006/relationships/slide"/><Relationship Id="rId66" Target="slides/slide22.xml" Type="http://schemas.openxmlformats.org/officeDocument/2006/relationships/slide"/><Relationship Id="rId67" Target="slides/slide23.xml" Type="http://schemas.openxmlformats.org/officeDocument/2006/relationships/slide"/><Relationship Id="rId68" Target="slides/slide24.xml" Type="http://schemas.openxmlformats.org/officeDocument/2006/relationships/slide"/><Relationship Id="rId69" Target="slides/slide2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2106" y="-737012"/>
            <a:ext cx="10192926" cy="8828025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302988" y="1546846"/>
            <a:ext cx="9885941" cy="856077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t="0" r="-2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66048" y="-2260128"/>
            <a:ext cx="6953243" cy="6953243"/>
          </a:xfrm>
          <a:custGeom>
            <a:avLst/>
            <a:gdLst/>
            <a:ahLst/>
            <a:cxnLst/>
            <a:rect r="r" b="b" t="t" l="l"/>
            <a:pathLst>
              <a:path h="6953243" w="6953243">
                <a:moveTo>
                  <a:pt x="0" y="0"/>
                </a:moveTo>
                <a:lnTo>
                  <a:pt x="6953243" y="0"/>
                </a:lnTo>
                <a:lnTo>
                  <a:pt x="6953243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583523"/>
            <a:ext cx="8617177" cy="2957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ira Sans Light Bold"/>
              </a:rPr>
              <a:t>Made by: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ira Sans Light Bold"/>
              </a:rPr>
              <a:t>TAMOUCHE Kaoutar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ira Sans Light Bold"/>
              </a:rPr>
              <a:t>ZAIM Ibrahim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Fira Sans Light Bold"/>
              </a:rPr>
              <a:t>Suprivised by: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Fira Sans Light Bold"/>
              </a:rPr>
              <a:t>Pr. Soufiane Hamida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2990932"/>
            <a:ext cx="8617177" cy="2836303"/>
            <a:chOff x="0" y="0"/>
            <a:chExt cx="11489570" cy="378173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11489570" cy="2854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50"/>
                </a:lnSpc>
              </a:pPr>
              <a:r>
                <a:rPr lang="en-US" sz="7500" spc="225">
                  <a:solidFill>
                    <a:srgbClr val="000000"/>
                  </a:solidFill>
                  <a:latin typeface="Fira Sans Bold Bold"/>
                </a:rPr>
                <a:t>BREAST CANCER PREDICTION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192035"/>
              <a:ext cx="1148957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spc="75">
                  <a:solidFill>
                    <a:srgbClr val="000000"/>
                  </a:solidFill>
                  <a:latin typeface="Fira Sans Light"/>
                </a:rPr>
                <a:t>MA</a:t>
              </a:r>
              <a:r>
                <a:rPr lang="en-US" sz="2500" spc="75">
                  <a:solidFill>
                    <a:srgbClr val="000000"/>
                  </a:solidFill>
                  <a:latin typeface="Fira Sans Light Bold"/>
                </a:rPr>
                <a:t>CHINE LEARNING PROJECT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92716" y="257358"/>
            <a:ext cx="1781482" cy="1542683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t="0" r="-2697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4935128" cy="10287000"/>
          </a:xfrm>
          <a:custGeom>
            <a:avLst/>
            <a:gdLst/>
            <a:ahLst/>
            <a:cxnLst/>
            <a:rect r="r" b="b" t="t" l="l"/>
            <a:pathLst>
              <a:path h="10287000" w="4935128">
                <a:moveTo>
                  <a:pt x="0" y="0"/>
                </a:moveTo>
                <a:lnTo>
                  <a:pt x="4935128" y="0"/>
                </a:lnTo>
                <a:lnTo>
                  <a:pt x="49351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50968" y="2439751"/>
            <a:ext cx="6159230" cy="17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424" spc="-108">
                <a:solidFill>
                  <a:srgbClr val="000000"/>
                </a:solidFill>
                <a:latin typeface="Hammersmith One"/>
              </a:rPr>
              <a:t>Data Exploration and 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08837" y="5086350"/>
            <a:ext cx="11130723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Clear Sans Medium"/>
              </a:rPr>
              <a:t>SEE THE DATA TYPES WE HAVE TO KNOW WHICH IS THE TAGRET AND WHICH ARE THE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14440" y="9258300"/>
            <a:ext cx="1091696" cy="1044508"/>
            <a:chOff x="0" y="0"/>
            <a:chExt cx="287525" cy="275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7525" cy="275097"/>
            </a:xfrm>
            <a:custGeom>
              <a:avLst/>
              <a:gdLst/>
              <a:ahLst/>
              <a:cxnLst/>
              <a:rect r="r" b="b" t="t" l="l"/>
              <a:pathLst>
                <a:path h="275097" w="287525">
                  <a:moveTo>
                    <a:pt x="0" y="0"/>
                  </a:moveTo>
                  <a:lnTo>
                    <a:pt x="287525" y="0"/>
                  </a:lnTo>
                  <a:lnTo>
                    <a:pt x="287525" y="275097"/>
                  </a:lnTo>
                  <a:lnTo>
                    <a:pt x="0" y="275097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7525" cy="33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09992"/>
            <a:ext cx="601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592716" y="257358"/>
            <a:ext cx="1781482" cy="1542683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t="0" r="-2697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1028700"/>
            <a:ext cx="7737578" cy="7813735"/>
          </a:xfrm>
          <a:custGeom>
            <a:avLst/>
            <a:gdLst/>
            <a:ahLst/>
            <a:cxnLst/>
            <a:rect r="r" b="b" t="t" l="l"/>
            <a:pathLst>
              <a:path h="7813735" w="7737578">
                <a:moveTo>
                  <a:pt x="0" y="0"/>
                </a:moveTo>
                <a:lnTo>
                  <a:pt x="7737578" y="0"/>
                </a:lnTo>
                <a:lnTo>
                  <a:pt x="7737578" y="7813735"/>
                </a:lnTo>
                <a:lnTo>
                  <a:pt x="0" y="78137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50968" y="2439751"/>
            <a:ext cx="6159230" cy="17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424" spc="-108">
                <a:solidFill>
                  <a:srgbClr val="000000"/>
                </a:solidFill>
                <a:latin typeface="Hammersmith One"/>
              </a:rPr>
              <a:t>Data Exploration and 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37734" y="4884288"/>
            <a:ext cx="11130723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Clear Sans Medium"/>
              </a:rPr>
              <a:t>LETS NOW SEE THE THE DISTRIBUTION OF BENIGN (B) AND MALIGNANT (M) CASES IN THE BREAST CANCER WISCONSIN (DIAGNOSTIC) DATASET REPRESENTED BY THIS </a:t>
            </a:r>
            <a:r>
              <a:rPr lang="en-US" sz="2749">
                <a:solidFill>
                  <a:srgbClr val="EF3A5D"/>
                </a:solidFill>
                <a:latin typeface="Clear Sans Medium"/>
              </a:rPr>
              <a:t>PIE CHART</a:t>
            </a:r>
            <a:r>
              <a:rPr lang="en-US" sz="2749">
                <a:solidFill>
                  <a:srgbClr val="000000"/>
                </a:solidFill>
                <a:latin typeface="Clear Sans Medium"/>
              </a:rPr>
              <a:t>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14440" y="9258300"/>
            <a:ext cx="1091696" cy="1044508"/>
            <a:chOff x="0" y="0"/>
            <a:chExt cx="287525" cy="2750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7525" cy="275097"/>
            </a:xfrm>
            <a:custGeom>
              <a:avLst/>
              <a:gdLst/>
              <a:ahLst/>
              <a:cxnLst/>
              <a:rect r="r" b="b" t="t" l="l"/>
              <a:pathLst>
                <a:path h="275097" w="287525">
                  <a:moveTo>
                    <a:pt x="0" y="0"/>
                  </a:moveTo>
                  <a:lnTo>
                    <a:pt x="287525" y="0"/>
                  </a:lnTo>
                  <a:lnTo>
                    <a:pt x="287525" y="275097"/>
                  </a:lnTo>
                  <a:lnTo>
                    <a:pt x="0" y="275097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7525" cy="33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09992"/>
            <a:ext cx="601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287063" y="1542683"/>
            <a:ext cx="11130723" cy="8291306"/>
          </a:xfrm>
          <a:prstGeom prst="rect">
            <a:avLst/>
          </a:prstGeom>
          <a:solidFill>
            <a:srgbClr val="FF79D9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13668" y="0"/>
            <a:ext cx="1781482" cy="1542683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t="0" r="-269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668415" y="1811336"/>
            <a:ext cx="9619585" cy="5934622"/>
          </a:xfrm>
          <a:custGeom>
            <a:avLst/>
            <a:gdLst/>
            <a:ahLst/>
            <a:cxnLst/>
            <a:rect r="r" b="b" t="t" l="l"/>
            <a:pathLst>
              <a:path h="5934622" w="9619585">
                <a:moveTo>
                  <a:pt x="0" y="0"/>
                </a:moveTo>
                <a:lnTo>
                  <a:pt x="9619585" y="0"/>
                </a:lnTo>
                <a:lnTo>
                  <a:pt x="9619585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34713" y="7755483"/>
            <a:ext cx="9375187" cy="2134673"/>
          </a:xfrm>
          <a:custGeom>
            <a:avLst/>
            <a:gdLst/>
            <a:ahLst/>
            <a:cxnLst/>
            <a:rect r="r" b="b" t="t" l="l"/>
            <a:pathLst>
              <a:path h="2134673" w="9375187">
                <a:moveTo>
                  <a:pt x="0" y="0"/>
                </a:moveTo>
                <a:lnTo>
                  <a:pt x="9375187" y="0"/>
                </a:lnTo>
                <a:lnTo>
                  <a:pt x="9375187" y="2134673"/>
                </a:lnTo>
                <a:lnTo>
                  <a:pt x="0" y="2134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" t="0" r="-2535" b="-1448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09717" y="-133350"/>
            <a:ext cx="6159230" cy="17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424" spc="-108">
                <a:solidFill>
                  <a:srgbClr val="000000"/>
                </a:solidFill>
                <a:latin typeface="Hammersmith One"/>
              </a:rPr>
              <a:t>Data Exploration and 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7814" y="2813322"/>
            <a:ext cx="5798197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Clear Sans Medium"/>
              </a:rPr>
              <a:t>CREATING A HEATMAP OF CORRELATIONS USING MATPLOTLIB AND SEABORN FROM THE BREAST CANCER WISCONSIN (DIAGNOSTIC) DATA SET IS A VALUABLE STEP FOR UNDERSTANDING FEATURE RELATIONSHIPS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9555485"/>
            <a:ext cx="1028700" cy="747323"/>
            <a:chOff x="0" y="0"/>
            <a:chExt cx="270933" cy="19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96826"/>
            </a:xfrm>
            <a:custGeom>
              <a:avLst/>
              <a:gdLst/>
              <a:ahLst/>
              <a:cxnLst/>
              <a:rect r="r" b="b" t="t" l="l"/>
              <a:pathLst>
                <a:path h="19682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96826"/>
                  </a:lnTo>
                  <a:lnTo>
                    <a:pt x="0" y="196826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0933" cy="25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1484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13668" y="0"/>
            <a:ext cx="1781482" cy="1542683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t="0" r="-269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588096" y="4887832"/>
            <a:ext cx="1851408" cy="5059081"/>
          </a:xfrm>
          <a:custGeom>
            <a:avLst/>
            <a:gdLst/>
            <a:ahLst/>
            <a:cxnLst/>
            <a:rect r="r" b="b" t="t" l="l"/>
            <a:pathLst>
              <a:path h="5059081" w="1851408">
                <a:moveTo>
                  <a:pt x="0" y="0"/>
                </a:moveTo>
                <a:lnTo>
                  <a:pt x="1851408" y="0"/>
                </a:lnTo>
                <a:lnTo>
                  <a:pt x="1851408" y="5059080"/>
                </a:lnTo>
                <a:lnTo>
                  <a:pt x="0" y="5059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57084" y="942975"/>
            <a:ext cx="9675855" cy="136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52"/>
              </a:lnSpc>
            </a:pPr>
            <a:r>
              <a:rPr lang="en-US" sz="8424" spc="-168">
                <a:solidFill>
                  <a:srgbClr val="FFFFFF"/>
                </a:solidFill>
                <a:latin typeface="Hammersmith One"/>
              </a:rPr>
              <a:t>Dataset Cleaning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50497"/>
            <a:ext cx="4970200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5" indent="-291467" lvl="1">
              <a:lnSpc>
                <a:spcPts val="351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Hammersmith One"/>
              </a:rPr>
              <a:t>Remove the 'Unnamed: 32' column, which contains NaN values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98792" y="4849732"/>
            <a:ext cx="4890417" cy="228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9127" indent="-299564" lvl="1">
              <a:lnSpc>
                <a:spcPts val="3607"/>
              </a:lnSpc>
              <a:buFont typeface="Arial"/>
              <a:buChar char="•"/>
            </a:pPr>
            <a:r>
              <a:rPr lang="en-US" sz="2775">
                <a:solidFill>
                  <a:srgbClr val="000000"/>
                </a:solidFill>
                <a:latin typeface="Hammersmith One"/>
              </a:rPr>
              <a:t>Check is there is any missing data ( we will drop rows with missing data)</a:t>
            </a:r>
          </a:p>
          <a:p>
            <a:pPr algn="ctr" marL="0" indent="0" lvl="1">
              <a:lnSpc>
                <a:spcPts val="3607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368883" y="6131883"/>
            <a:ext cx="4890417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50550" indent="-275275" lvl="1">
              <a:lnSpc>
                <a:spcPts val="3315"/>
              </a:lnSpc>
              <a:buFont typeface="Arial"/>
              <a:buChar char="•"/>
            </a:pPr>
            <a:r>
              <a:rPr lang="en-US" sz="2550">
                <a:solidFill>
                  <a:srgbClr val="000000"/>
                </a:solidFill>
                <a:latin typeface="Hammersmith One"/>
              </a:rPr>
              <a:t>We dont need the id column because its not used as a feature for machine learning models since it's just an identifier.</a:t>
            </a:r>
          </a:p>
          <a:p>
            <a:pPr algn="ctr" marL="0" indent="0" lvl="1">
              <a:lnSpc>
                <a:spcPts val="3315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72715" y="-3113068"/>
            <a:ext cx="15839149" cy="6226137"/>
            <a:chOff x="0" y="0"/>
            <a:chExt cx="1366649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664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666499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true" rot="0">
            <a:off x="11582343" y="-1359365"/>
            <a:ext cx="7816401" cy="4462908"/>
          </a:xfrm>
          <a:custGeom>
            <a:avLst/>
            <a:gdLst/>
            <a:ahLst/>
            <a:cxnLst/>
            <a:rect r="r" b="b" t="t" l="l"/>
            <a:pathLst>
              <a:path h="4462908" w="7816401">
                <a:moveTo>
                  <a:pt x="0" y="4462908"/>
                </a:moveTo>
                <a:lnTo>
                  <a:pt x="7816401" y="4462908"/>
                </a:lnTo>
                <a:lnTo>
                  <a:pt x="7816401" y="0"/>
                </a:lnTo>
                <a:lnTo>
                  <a:pt x="0" y="0"/>
                </a:lnTo>
                <a:lnTo>
                  <a:pt x="0" y="44629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927" y="3113068"/>
            <a:ext cx="19059853" cy="7159459"/>
          </a:xfrm>
          <a:custGeom>
            <a:avLst/>
            <a:gdLst/>
            <a:ahLst/>
            <a:cxnLst/>
            <a:rect r="r" b="b" t="t" l="l"/>
            <a:pathLst>
              <a:path h="7159459" w="19059853">
                <a:moveTo>
                  <a:pt x="0" y="0"/>
                </a:moveTo>
                <a:lnTo>
                  <a:pt x="19059854" y="0"/>
                </a:lnTo>
                <a:lnTo>
                  <a:pt x="19059854" y="7159460"/>
                </a:lnTo>
                <a:lnTo>
                  <a:pt x="0" y="715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57" r="0" b="-765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5861" y="1104900"/>
            <a:ext cx="9802889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FFFFFF"/>
                </a:solidFill>
                <a:latin typeface="Fira Sans Medium"/>
              </a:rPr>
              <a:t>Data Transformation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742460" cy="5143500"/>
            <a:chOff x="0" y="0"/>
            <a:chExt cx="11656613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382" t="0" r="5382" b="0"/>
            <a:stretch>
              <a:fillRect/>
            </a:stretch>
          </p:blipFill>
          <p:spPr>
            <a:xfrm flipH="false" flipV="false">
              <a:off x="0" y="0"/>
              <a:ext cx="11656613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742460" cy="5143500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9789906" y="4820169"/>
            <a:ext cx="646113" cy="646661"/>
          </a:xfrm>
          <a:custGeom>
            <a:avLst/>
            <a:gdLst/>
            <a:ahLst/>
            <a:cxnLst/>
            <a:rect r="r" b="b" t="t" l="l"/>
            <a:pathLst>
              <a:path h="646661" w="646113">
                <a:moveTo>
                  <a:pt x="0" y="0"/>
                </a:moveTo>
                <a:lnTo>
                  <a:pt x="646113" y="0"/>
                </a:lnTo>
                <a:lnTo>
                  <a:pt x="646113" y="646662"/>
                </a:lnTo>
                <a:lnTo>
                  <a:pt x="0" y="646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7959" y="257358"/>
            <a:ext cx="1781482" cy="1542683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t="0" r="-2697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1732" y="1927860"/>
            <a:ext cx="8070727" cy="277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Machine Learning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83465" y="3883660"/>
            <a:ext cx="5775835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 Medium"/>
              </a:rPr>
              <a:t>Machine learning models are algorithms that enable computers to learn from and make predictions or decisions based on data.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812467" cy="10287000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100070" y="1958327"/>
            <a:ext cx="6159230" cy="88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424" spc="-108">
                <a:solidFill>
                  <a:srgbClr val="000000"/>
                </a:solidFill>
                <a:latin typeface="Hammersmith One"/>
              </a:rPr>
              <a:t>Logistic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02917" y="4525054"/>
            <a:ext cx="7403219" cy="118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3">
                <a:solidFill>
                  <a:srgbClr val="000000"/>
                </a:solidFill>
                <a:latin typeface="Clear Sans Medium"/>
              </a:rPr>
              <a:t>LOGISTIC REGRESSION IS A LINEAR CLASSIFICATION ALGORITHM THAT PREDICTS THE PROBABILITY OF AN OBSERVATION BELONGING TO A PARTICULAR CLASS.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00312" y="1958327"/>
            <a:ext cx="6159230" cy="88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424" spc="-108">
                <a:solidFill>
                  <a:srgbClr val="FFFFFF"/>
                </a:solidFill>
                <a:latin typeface="Hammersmith One"/>
              </a:rPr>
              <a:t>SVMs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0781" y="4325029"/>
            <a:ext cx="7403219" cy="158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3">
                <a:solidFill>
                  <a:srgbClr val="FFFFFF"/>
                </a:solidFill>
                <a:latin typeface="Clear Sans Medium"/>
              </a:rPr>
              <a:t>SUPPORT VECTOR MACHINES (SVMS) ARE POWERFUL SUPERVISED LEARNING ALGORITHMS CAPABLE OF PERFORMING BOTH LINEAR AND NON-LINEAR CLASSIFICATION TASKS.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812467" cy="10287000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100070" y="1984261"/>
            <a:ext cx="6159230" cy="88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424" spc="-108">
                <a:solidFill>
                  <a:srgbClr val="000000"/>
                </a:solidFill>
                <a:latin typeface="Hammersmith One"/>
              </a:rPr>
              <a:t>Random forrests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70431" y="3724954"/>
            <a:ext cx="7403219" cy="278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3">
                <a:solidFill>
                  <a:srgbClr val="000000"/>
                </a:solidFill>
                <a:latin typeface="Clear Sans Medium"/>
              </a:rPr>
              <a:t>RANDOM FORESTS ARE VERSATILE ENSEMBLE LEARNING METHODS THAT COMBINE MULTIPLE DECISION TREES TO CREATE A ROBUST PREDICTIVE MODEL. EACH TREE IN THE FOREST INDEPENDENTLY LEARNS TO PREDICT THE TARGET VARIABLE, AND THE FINAL PREDICTION IS DETERMINED BY AGGREGATING THE PREDICTIONS OF ALL TREES.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00312" y="1984261"/>
            <a:ext cx="6159230" cy="88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424" spc="-108">
                <a:solidFill>
                  <a:srgbClr val="FFFFFF"/>
                </a:solidFill>
                <a:latin typeface="Hammersmith One"/>
              </a:rPr>
              <a:t>KNN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0781" y="3924979"/>
            <a:ext cx="7403219" cy="238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2303">
                <a:solidFill>
                  <a:srgbClr val="FFFFFF"/>
                </a:solidFill>
                <a:latin typeface="Clear Sans Medium"/>
              </a:rPr>
              <a:t>K-NEAREST NEIGHBORS (KNN) IS A SIMPLE YET EFFECTIVE SUPERVISED LEARNING ALGORITHM USED FOR CLASSIFICATION AND REGRESSION TASKS. IT CLASSIFIES A NEW DATA POINT BASED ON THE MAJORITY CLASS OF ITS K NEAREST NEIGHBORS IN THE FEATURE SPACE.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87007" y="4676768"/>
            <a:ext cx="2824325" cy="1229683"/>
            <a:chOff x="0" y="0"/>
            <a:chExt cx="3765767" cy="1639577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3765767" cy="1639577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0.9824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26500" y="4639938"/>
            <a:ext cx="2824325" cy="1169994"/>
            <a:chOff x="0" y="0"/>
            <a:chExt cx="3765767" cy="1559991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3765767" cy="1559991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0.9841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87007" y="6325462"/>
            <a:ext cx="2824325" cy="1169994"/>
            <a:chOff x="0" y="0"/>
            <a:chExt cx="3765767" cy="1559991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3765767" cy="1559991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0.9687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26500" y="6325462"/>
            <a:ext cx="2824325" cy="1169994"/>
            <a:chOff x="0" y="0"/>
            <a:chExt cx="3765767" cy="1559991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3765767" cy="1559991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0.9763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-1292883" y="4930330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47957" y="4930330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Recall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7957" y="6504546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F1 score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296093" y="6697501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Precision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9831612"/>
            <a:ext cx="18288000" cy="1351547"/>
          </a:xfrm>
          <a:custGeom>
            <a:avLst/>
            <a:gdLst/>
            <a:ahLst/>
            <a:cxnLst/>
            <a:rect r="r" b="b" t="t" l="l"/>
            <a:pathLst>
              <a:path h="1351547" w="18288000">
                <a:moveTo>
                  <a:pt x="0" y="0"/>
                </a:moveTo>
                <a:lnTo>
                  <a:pt x="18288000" y="0"/>
                </a:lnTo>
                <a:lnTo>
                  <a:pt x="18288000" y="1351548"/>
                </a:lnTo>
                <a:lnTo>
                  <a:pt x="0" y="135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362249" y="942975"/>
            <a:ext cx="9628404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9"/>
              </a:lnSpc>
            </a:pPr>
            <a:r>
              <a:rPr lang="en-US" sz="8499" spc="-169">
                <a:solidFill>
                  <a:srgbClr val="000000"/>
                </a:solidFill>
                <a:latin typeface="Hammersmith One"/>
              </a:rPr>
              <a:t>Logistic Regression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330715" y="4714386"/>
            <a:ext cx="2373868" cy="1187138"/>
            <a:chOff x="0" y="0"/>
            <a:chExt cx="3165157" cy="1582850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106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85432" y="4714386"/>
            <a:ext cx="2373868" cy="1187138"/>
            <a:chOff x="0" y="0"/>
            <a:chExt cx="3165157" cy="1582850"/>
          </a:xfrm>
        </p:grpSpPr>
        <p:sp>
          <p:nvSpPr>
            <p:cNvPr name="AutoShape 24" id="24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330715" y="6399909"/>
            <a:ext cx="2373868" cy="1187138"/>
            <a:chOff x="0" y="0"/>
            <a:chExt cx="3165157" cy="1582850"/>
          </a:xfrm>
        </p:grpSpPr>
        <p:sp>
          <p:nvSpPr>
            <p:cNvPr name="AutoShape 27" id="27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885432" y="6399909"/>
            <a:ext cx="2373868" cy="1187138"/>
            <a:chOff x="0" y="0"/>
            <a:chExt cx="3165157" cy="1582850"/>
          </a:xfrm>
        </p:grpSpPr>
        <p:sp>
          <p:nvSpPr>
            <p:cNvPr name="AutoShape 30" id="30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62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330715" y="3185868"/>
            <a:ext cx="807072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-79">
                <a:solidFill>
                  <a:srgbClr val="000000"/>
                </a:solidFill>
                <a:latin typeface="Hammersmith One"/>
              </a:rPr>
              <a:t>Confusion matrix: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17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326925" y="3953619"/>
            <a:ext cx="38144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D9A9A9"/>
                </a:solidFill>
                <a:latin typeface="Open Sans"/>
              </a:rPr>
              <a:t>TP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932021" y="3953619"/>
            <a:ext cx="36924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D9A9A9"/>
                </a:solidFill>
                <a:latin typeface="Open Sans"/>
              </a:rPr>
              <a:t>FP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307950" y="5752782"/>
            <a:ext cx="41939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D9A9A9"/>
                </a:solidFill>
                <a:latin typeface="Open Sans"/>
              </a:rPr>
              <a:t>FN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908878" y="5829044"/>
            <a:ext cx="43160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D9A9A9"/>
                </a:solidFill>
                <a:latin typeface="Open Sans"/>
              </a:rPr>
              <a:t>TN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87007" y="4676768"/>
            <a:ext cx="2824325" cy="1150308"/>
            <a:chOff x="0" y="0"/>
            <a:chExt cx="3765767" cy="1533743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3765767" cy="1533743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51745" y="147715"/>
              <a:ext cx="2262277" cy="672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88"/>
                </a:lnSpc>
                <a:spcBef>
                  <a:spcPct val="0"/>
                </a:spcBef>
              </a:pPr>
              <a:r>
                <a:rPr lang="en-US" sz="3222" spc="128">
                  <a:solidFill>
                    <a:srgbClr val="FFFFFF"/>
                  </a:solidFill>
                  <a:latin typeface="Clear Sans Medium"/>
                </a:rPr>
                <a:t>0.9766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26500" y="4639938"/>
            <a:ext cx="2824325" cy="1187138"/>
            <a:chOff x="0" y="0"/>
            <a:chExt cx="3765767" cy="158285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376576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51745" y="147715"/>
              <a:ext cx="2262277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0.9682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87007" y="6325462"/>
            <a:ext cx="2824325" cy="1187138"/>
            <a:chOff x="0" y="0"/>
            <a:chExt cx="3765767" cy="1582850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376576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51745" y="147715"/>
              <a:ext cx="2262277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0.9682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26500" y="6325462"/>
            <a:ext cx="2824325" cy="1187138"/>
            <a:chOff x="0" y="0"/>
            <a:chExt cx="3765767" cy="1582850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3765767" cy="1582850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51745" y="147715"/>
              <a:ext cx="2262277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0.9682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-1292883" y="4930330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47957" y="4930330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Recall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7957" y="6504546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F1 score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296093" y="6697501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Precision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9831612"/>
            <a:ext cx="18288000" cy="1351547"/>
          </a:xfrm>
          <a:custGeom>
            <a:avLst/>
            <a:gdLst/>
            <a:ahLst/>
            <a:cxnLst/>
            <a:rect r="r" b="b" t="t" l="l"/>
            <a:pathLst>
              <a:path h="1351547" w="18288000">
                <a:moveTo>
                  <a:pt x="0" y="0"/>
                </a:moveTo>
                <a:lnTo>
                  <a:pt x="18288000" y="0"/>
                </a:lnTo>
                <a:lnTo>
                  <a:pt x="18288000" y="1351548"/>
                </a:lnTo>
                <a:lnTo>
                  <a:pt x="0" y="135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108636" y="942975"/>
            <a:ext cx="8070727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9"/>
              </a:lnSpc>
            </a:pPr>
            <a:r>
              <a:rPr lang="en-US" sz="8499" spc="-169">
                <a:solidFill>
                  <a:srgbClr val="000000"/>
                </a:solidFill>
                <a:latin typeface="Hammersmith One"/>
              </a:rPr>
              <a:t>SVMs Evaluation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330715" y="4714386"/>
            <a:ext cx="2373868" cy="1187138"/>
            <a:chOff x="0" y="0"/>
            <a:chExt cx="3165157" cy="1582850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106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85432" y="4714386"/>
            <a:ext cx="2373868" cy="1187138"/>
            <a:chOff x="0" y="0"/>
            <a:chExt cx="3165157" cy="1582850"/>
          </a:xfrm>
        </p:grpSpPr>
        <p:sp>
          <p:nvSpPr>
            <p:cNvPr name="AutoShape 24" id="24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330715" y="6399909"/>
            <a:ext cx="2373868" cy="1187138"/>
            <a:chOff x="0" y="0"/>
            <a:chExt cx="3165157" cy="1582850"/>
          </a:xfrm>
        </p:grpSpPr>
        <p:sp>
          <p:nvSpPr>
            <p:cNvPr name="AutoShape 27" id="27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885432" y="6399909"/>
            <a:ext cx="2373868" cy="1187138"/>
            <a:chOff x="0" y="0"/>
            <a:chExt cx="3165157" cy="1582850"/>
          </a:xfrm>
        </p:grpSpPr>
        <p:sp>
          <p:nvSpPr>
            <p:cNvPr name="AutoShape 30" id="30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61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330715" y="3185868"/>
            <a:ext cx="807072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-79">
                <a:solidFill>
                  <a:srgbClr val="000000"/>
                </a:solidFill>
                <a:latin typeface="Hammersmith One"/>
              </a:rPr>
              <a:t>Confusion matrix: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3768585"/>
            <a:chOff x="0" y="0"/>
            <a:chExt cx="12192000" cy="50247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637" r="0" b="35541"/>
            <a:stretch>
              <a:fillRect/>
            </a:stretch>
          </p:blipFill>
          <p:spPr>
            <a:xfrm flipH="false" flipV="false">
              <a:off x="0" y="0"/>
              <a:ext cx="12192000" cy="502478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9144000" cy="3768585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635304"/>
            <a:ext cx="6685111" cy="2051473"/>
            <a:chOff x="0" y="0"/>
            <a:chExt cx="8913481" cy="27352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03989"/>
              <a:ext cx="8796687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Hammersmith One"/>
                </a:rPr>
                <a:t>What are we discussing?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8913481" cy="1808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0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FFFFFF"/>
                  </a:solidFill>
                  <a:latin typeface="Hammersmith One"/>
                </a:rPr>
                <a:t>Plan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185178" y="4757205"/>
            <a:ext cx="5802822" cy="169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Hammersmith One Bold"/>
              </a:rPr>
              <a:t>Breast Cancer and machine learning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5400000">
            <a:off x="1215734" y="5279471"/>
            <a:ext cx="698585" cy="699178"/>
          </a:xfrm>
          <a:custGeom>
            <a:avLst/>
            <a:gdLst/>
            <a:ahLst/>
            <a:cxnLst/>
            <a:rect r="r" b="b" t="t" l="l"/>
            <a:pathLst>
              <a:path h="699178" w="698585">
                <a:moveTo>
                  <a:pt x="0" y="0"/>
                </a:moveTo>
                <a:lnTo>
                  <a:pt x="698585" y="0"/>
                </a:lnTo>
                <a:lnTo>
                  <a:pt x="698585" y="699178"/>
                </a:lnTo>
                <a:lnTo>
                  <a:pt x="0" y="69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85178" y="7656918"/>
            <a:ext cx="5218693" cy="83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Hammersmith One Bold"/>
              </a:rPr>
              <a:t>DATASET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1215734" y="7794375"/>
            <a:ext cx="698585" cy="699178"/>
          </a:xfrm>
          <a:custGeom>
            <a:avLst/>
            <a:gdLst/>
            <a:ahLst/>
            <a:cxnLst/>
            <a:rect r="r" b="b" t="t" l="l"/>
            <a:pathLst>
              <a:path h="699178" w="698585">
                <a:moveTo>
                  <a:pt x="0" y="0"/>
                </a:moveTo>
                <a:lnTo>
                  <a:pt x="698585" y="0"/>
                </a:lnTo>
                <a:lnTo>
                  <a:pt x="698585" y="699178"/>
                </a:lnTo>
                <a:lnTo>
                  <a:pt x="0" y="69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036745" y="4864709"/>
            <a:ext cx="5575661" cy="169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Hammersmith One Bold"/>
              </a:rPr>
              <a:t>Machine Learning Models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11071164" y="5279471"/>
            <a:ext cx="698585" cy="699178"/>
          </a:xfrm>
          <a:custGeom>
            <a:avLst/>
            <a:gdLst/>
            <a:ahLst/>
            <a:cxnLst/>
            <a:rect r="r" b="b" t="t" l="l"/>
            <a:pathLst>
              <a:path h="699178" w="698585">
                <a:moveTo>
                  <a:pt x="0" y="0"/>
                </a:moveTo>
                <a:lnTo>
                  <a:pt x="698585" y="0"/>
                </a:lnTo>
                <a:lnTo>
                  <a:pt x="698585" y="699178"/>
                </a:lnTo>
                <a:lnTo>
                  <a:pt x="0" y="69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40607" y="7656918"/>
            <a:ext cx="5218693" cy="83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5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Hammersmith One Bold"/>
              </a:rPr>
              <a:t>WEB APP Dev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11071164" y="7794375"/>
            <a:ext cx="698585" cy="699178"/>
          </a:xfrm>
          <a:custGeom>
            <a:avLst/>
            <a:gdLst/>
            <a:ahLst/>
            <a:cxnLst/>
            <a:rect r="r" b="b" t="t" l="l"/>
            <a:pathLst>
              <a:path h="699178" w="698585">
                <a:moveTo>
                  <a:pt x="0" y="0"/>
                </a:moveTo>
                <a:lnTo>
                  <a:pt x="698585" y="0"/>
                </a:lnTo>
                <a:lnTo>
                  <a:pt x="698585" y="699178"/>
                </a:lnTo>
                <a:lnTo>
                  <a:pt x="0" y="69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87007" y="4676768"/>
            <a:ext cx="2824325" cy="1229683"/>
            <a:chOff x="0" y="0"/>
            <a:chExt cx="3765767" cy="1639577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3765767" cy="1639577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0.9707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26500" y="4639938"/>
            <a:ext cx="2824325" cy="1169994"/>
            <a:chOff x="0" y="0"/>
            <a:chExt cx="3765767" cy="1559991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3765767" cy="1559991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0.9365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87007" y="6325462"/>
            <a:ext cx="2824325" cy="1169994"/>
            <a:chOff x="0" y="0"/>
            <a:chExt cx="3765767" cy="1559991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3765767" cy="1559991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0.9833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26500" y="6325462"/>
            <a:ext cx="2824325" cy="1169994"/>
            <a:chOff x="0" y="0"/>
            <a:chExt cx="3765767" cy="1559991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3765767" cy="1559991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0.9593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-1292883" y="4930330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47957" y="4930330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Recall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7957" y="6504546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F1 score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296093" y="6697501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Precision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9831612"/>
            <a:ext cx="18288000" cy="1351547"/>
          </a:xfrm>
          <a:custGeom>
            <a:avLst/>
            <a:gdLst/>
            <a:ahLst/>
            <a:cxnLst/>
            <a:rect r="r" b="b" t="t" l="l"/>
            <a:pathLst>
              <a:path h="1351547" w="18288000">
                <a:moveTo>
                  <a:pt x="0" y="0"/>
                </a:moveTo>
                <a:lnTo>
                  <a:pt x="18288000" y="0"/>
                </a:lnTo>
                <a:lnTo>
                  <a:pt x="18288000" y="1351548"/>
                </a:lnTo>
                <a:lnTo>
                  <a:pt x="0" y="135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362249" y="942975"/>
            <a:ext cx="9628404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9"/>
              </a:lnSpc>
            </a:pPr>
            <a:r>
              <a:rPr lang="en-US" sz="8499" spc="-169">
                <a:solidFill>
                  <a:srgbClr val="000000"/>
                </a:solidFill>
                <a:latin typeface="Hammersmith One"/>
              </a:rPr>
              <a:t>Random Forrests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330715" y="4714386"/>
            <a:ext cx="2373868" cy="1187138"/>
            <a:chOff x="0" y="0"/>
            <a:chExt cx="3165157" cy="1582850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107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85432" y="4714386"/>
            <a:ext cx="2373868" cy="1187138"/>
            <a:chOff x="0" y="0"/>
            <a:chExt cx="3165157" cy="1582850"/>
          </a:xfrm>
        </p:grpSpPr>
        <p:sp>
          <p:nvSpPr>
            <p:cNvPr name="AutoShape 24" id="24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330715" y="6399909"/>
            <a:ext cx="2373868" cy="1187138"/>
            <a:chOff x="0" y="0"/>
            <a:chExt cx="3165157" cy="1582850"/>
          </a:xfrm>
        </p:grpSpPr>
        <p:sp>
          <p:nvSpPr>
            <p:cNvPr name="AutoShape 27" id="27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885432" y="6399909"/>
            <a:ext cx="2373868" cy="1187138"/>
            <a:chOff x="0" y="0"/>
            <a:chExt cx="3165157" cy="1582850"/>
          </a:xfrm>
        </p:grpSpPr>
        <p:sp>
          <p:nvSpPr>
            <p:cNvPr name="AutoShape 30" id="30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59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330715" y="3185868"/>
            <a:ext cx="807072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-79">
                <a:solidFill>
                  <a:srgbClr val="000000"/>
                </a:solidFill>
                <a:latin typeface="Hammersmith One"/>
              </a:rPr>
              <a:t>Confusion matrix: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87007" y="4676768"/>
            <a:ext cx="2824325" cy="1229683"/>
            <a:chOff x="0" y="0"/>
            <a:chExt cx="3765767" cy="1639577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3765767" cy="1639577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0.9590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26500" y="4639938"/>
            <a:ext cx="2824325" cy="1169994"/>
            <a:chOff x="0" y="0"/>
            <a:chExt cx="3765767" cy="1559991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3765767" cy="1559991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0.9365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87007" y="6325462"/>
            <a:ext cx="2824325" cy="1169994"/>
            <a:chOff x="0" y="0"/>
            <a:chExt cx="3765767" cy="1559991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3765767" cy="1559991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0.9516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26500" y="6325462"/>
            <a:ext cx="2824325" cy="1169994"/>
            <a:chOff x="0" y="0"/>
            <a:chExt cx="3765767" cy="1559991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3765767" cy="1559991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51745" y="147715"/>
              <a:ext cx="2262277" cy="778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8"/>
                </a:lnSpc>
                <a:spcBef>
                  <a:spcPct val="0"/>
                </a:spcBef>
              </a:pPr>
              <a:r>
                <a:rPr lang="en-US" sz="3722" spc="148">
                  <a:solidFill>
                    <a:srgbClr val="FFFFFF"/>
                  </a:solidFill>
                  <a:latin typeface="Clear Sans Medium"/>
                </a:rPr>
                <a:t>0.944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-1292883" y="4930330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47957" y="4930330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Recall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7957" y="6504546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F1 score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296093" y="6697501"/>
            <a:ext cx="3482758" cy="512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33"/>
              </a:lnSpc>
              <a:spcBef>
                <a:spcPct val="0"/>
              </a:spcBef>
            </a:pPr>
            <a:r>
              <a:rPr lang="en-US" sz="3179">
                <a:solidFill>
                  <a:srgbClr val="000000"/>
                </a:solidFill>
                <a:latin typeface="Hammersmith One Bold"/>
              </a:rPr>
              <a:t>Precision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9831612"/>
            <a:ext cx="18288000" cy="1351547"/>
          </a:xfrm>
          <a:custGeom>
            <a:avLst/>
            <a:gdLst/>
            <a:ahLst/>
            <a:cxnLst/>
            <a:rect r="r" b="b" t="t" l="l"/>
            <a:pathLst>
              <a:path h="1351547" w="18288000">
                <a:moveTo>
                  <a:pt x="0" y="0"/>
                </a:moveTo>
                <a:lnTo>
                  <a:pt x="18288000" y="0"/>
                </a:lnTo>
                <a:lnTo>
                  <a:pt x="18288000" y="1351548"/>
                </a:lnTo>
                <a:lnTo>
                  <a:pt x="0" y="135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038662" y="874468"/>
            <a:ext cx="9628404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9"/>
              </a:lnSpc>
            </a:pPr>
            <a:r>
              <a:rPr lang="en-US" sz="8499" spc="-169">
                <a:solidFill>
                  <a:srgbClr val="000000"/>
                </a:solidFill>
                <a:latin typeface="Hammersmith One"/>
              </a:rPr>
              <a:t>KNN: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330715" y="4714386"/>
            <a:ext cx="2373868" cy="1187138"/>
            <a:chOff x="0" y="0"/>
            <a:chExt cx="3165157" cy="1582850"/>
          </a:xfrm>
        </p:grpSpPr>
        <p:sp>
          <p:nvSpPr>
            <p:cNvPr name="AutoShape 21" id="21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105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885432" y="4714386"/>
            <a:ext cx="2373868" cy="1187138"/>
            <a:chOff x="0" y="0"/>
            <a:chExt cx="3165157" cy="1582850"/>
          </a:xfrm>
        </p:grpSpPr>
        <p:sp>
          <p:nvSpPr>
            <p:cNvPr name="AutoShape 24" id="24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330715" y="6399909"/>
            <a:ext cx="2373868" cy="1187138"/>
            <a:chOff x="0" y="0"/>
            <a:chExt cx="3165157" cy="1582850"/>
          </a:xfrm>
        </p:grpSpPr>
        <p:sp>
          <p:nvSpPr>
            <p:cNvPr name="AutoShape 27" id="27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1836B2"/>
            </a:solid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885432" y="6399909"/>
            <a:ext cx="2373868" cy="1187138"/>
            <a:chOff x="0" y="0"/>
            <a:chExt cx="3165157" cy="1582850"/>
          </a:xfrm>
        </p:grpSpPr>
        <p:sp>
          <p:nvSpPr>
            <p:cNvPr name="AutoShape 30" id="30"/>
            <p:cNvSpPr/>
            <p:nvPr/>
          </p:nvSpPr>
          <p:spPr>
            <a:xfrm rot="0">
              <a:off x="0" y="0"/>
              <a:ext cx="3165157" cy="1582850"/>
            </a:xfrm>
            <a:prstGeom prst="rect">
              <a:avLst/>
            </a:prstGeom>
            <a:solidFill>
              <a:srgbClr val="FF79D9"/>
            </a:solid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631848" y="147715"/>
              <a:ext cx="1901461" cy="801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68"/>
                </a:lnSpc>
                <a:spcBef>
                  <a:spcPct val="0"/>
                </a:spcBef>
              </a:pPr>
              <a:r>
                <a:rPr lang="en-US" sz="3822" spc="152">
                  <a:solidFill>
                    <a:srgbClr val="FFFFFF"/>
                  </a:solidFill>
                  <a:latin typeface="Clear Sans Medium"/>
                </a:rPr>
                <a:t>59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330715" y="3185868"/>
            <a:ext cx="807072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-79">
                <a:solidFill>
                  <a:srgbClr val="000000"/>
                </a:solidFill>
                <a:latin typeface="Hammersmith One"/>
              </a:rPr>
              <a:t>Confusion matrix: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825" t="0" r="4825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17369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134113"/>
            <a:ext cx="11344458" cy="2018774"/>
            <a:chOff x="0" y="0"/>
            <a:chExt cx="15125944" cy="26916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60390"/>
              <a:ext cx="15125944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000"/>
              <a:ext cx="15125944" cy="14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FINAL MODEL CHOICE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53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658" t="0" r="9658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17369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134113"/>
            <a:ext cx="11344458" cy="2018774"/>
            <a:chOff x="0" y="0"/>
            <a:chExt cx="15125944" cy="269169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60390"/>
              <a:ext cx="15125944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000"/>
              <a:ext cx="15125944" cy="14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WEB APP DEV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2106" y="-737012"/>
            <a:ext cx="10192926" cy="8828025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302988" y="1546846"/>
            <a:ext cx="9885941" cy="856077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t="0" r="-2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267523"/>
            <a:ext cx="8617177" cy="107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</a:pPr>
            <a:r>
              <a:rPr lang="en-US" sz="7500" spc="225">
                <a:solidFill>
                  <a:srgbClr val="000000"/>
                </a:solidFill>
                <a:latin typeface="Fira Sans Bold Bold"/>
              </a:rPr>
              <a:t>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9390068"/>
            <a:ext cx="846836" cy="912739"/>
            <a:chOff x="0" y="0"/>
            <a:chExt cx="223035" cy="2403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035" cy="240392"/>
            </a:xfrm>
            <a:custGeom>
              <a:avLst/>
              <a:gdLst/>
              <a:ahLst/>
              <a:cxnLst/>
              <a:rect r="r" b="b" t="t" l="l"/>
              <a:pathLst>
                <a:path h="240392" w="223035">
                  <a:moveTo>
                    <a:pt x="0" y="0"/>
                  </a:moveTo>
                  <a:lnTo>
                    <a:pt x="223035" y="0"/>
                  </a:lnTo>
                  <a:lnTo>
                    <a:pt x="223035" y="240392"/>
                  </a:lnTo>
                  <a:lnTo>
                    <a:pt x="0" y="240392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23035" cy="29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259300" y="9479285"/>
            <a:ext cx="10287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2106" y="-737012"/>
            <a:ext cx="10192926" cy="8828025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302988" y="1546846"/>
            <a:ext cx="9885941" cy="856077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t="0" r="-2697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267523"/>
            <a:ext cx="8617177" cy="107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</a:pPr>
            <a:r>
              <a:rPr lang="en-US" sz="7500" spc="225">
                <a:solidFill>
                  <a:srgbClr val="000000"/>
                </a:solidFill>
                <a:latin typeface="Fira Sans Bol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7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6894" y="0"/>
            <a:ext cx="14870631" cy="10287000"/>
            <a:chOff x="0" y="0"/>
            <a:chExt cx="1982750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343" t="0" r="9343" b="0"/>
            <a:stretch>
              <a:fillRect/>
            </a:stretch>
          </p:blipFill>
          <p:spPr>
            <a:xfrm flipH="false" flipV="false">
              <a:off x="0" y="0"/>
              <a:ext cx="19827508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17369" y="0"/>
            <a:ext cx="12470376" cy="10314892"/>
          </a:xfrm>
          <a:custGeom>
            <a:avLst/>
            <a:gdLst/>
            <a:ahLst/>
            <a:cxnLst/>
            <a:rect r="r" b="b" t="t" l="l"/>
            <a:pathLst>
              <a:path h="10314892" w="12470376">
                <a:moveTo>
                  <a:pt x="0" y="0"/>
                </a:moveTo>
                <a:lnTo>
                  <a:pt x="12470376" y="0"/>
                </a:lnTo>
                <a:lnTo>
                  <a:pt x="12470376" y="10314892"/>
                </a:lnTo>
                <a:lnTo>
                  <a:pt x="0" y="10314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089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014440" y="9258300"/>
            <a:ext cx="1091696" cy="1044508"/>
            <a:chOff x="0" y="0"/>
            <a:chExt cx="287525" cy="275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525" cy="275097"/>
            </a:xfrm>
            <a:custGeom>
              <a:avLst/>
              <a:gdLst/>
              <a:ahLst/>
              <a:cxnLst/>
              <a:rect r="r" b="b" t="t" l="l"/>
              <a:pathLst>
                <a:path h="275097" w="287525">
                  <a:moveTo>
                    <a:pt x="0" y="0"/>
                  </a:moveTo>
                  <a:lnTo>
                    <a:pt x="287525" y="0"/>
                  </a:lnTo>
                  <a:lnTo>
                    <a:pt x="287525" y="275097"/>
                  </a:lnTo>
                  <a:lnTo>
                    <a:pt x="0" y="275097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87525" cy="33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134113"/>
            <a:ext cx="11344458" cy="2018774"/>
            <a:chOff x="0" y="0"/>
            <a:chExt cx="15125944" cy="269169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60390"/>
              <a:ext cx="15125944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7000"/>
              <a:ext cx="15125944" cy="14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12"/>
                </a:lnSpc>
                <a:spcBef>
                  <a:spcPct val="0"/>
                </a:spcBef>
              </a:pPr>
              <a:r>
                <a:rPr lang="en-US" sz="6624" spc="-132">
                  <a:solidFill>
                    <a:srgbClr val="FFFFFF"/>
                  </a:solidFill>
                  <a:latin typeface="Hammersmith One"/>
                </a:rPr>
                <a:t>Introduction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209992"/>
            <a:ext cx="601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6082" y="3522925"/>
            <a:ext cx="6382177" cy="2126188"/>
            <a:chOff x="0" y="0"/>
            <a:chExt cx="8509569" cy="28349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509569" cy="2834917"/>
              <a:chOff x="0" y="0"/>
              <a:chExt cx="4807941" cy="160817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07941" cy="1608179"/>
              </a:xfrm>
              <a:custGeom>
                <a:avLst/>
                <a:gdLst/>
                <a:ahLst/>
                <a:cxnLst/>
                <a:rect r="r" b="b" t="t" l="l"/>
                <a:pathLst>
                  <a:path h="1608179" w="4807941">
                    <a:moveTo>
                      <a:pt x="4683481" y="1608179"/>
                    </a:moveTo>
                    <a:lnTo>
                      <a:pt x="124460" y="1608179"/>
                    </a:lnTo>
                    <a:cubicBezTo>
                      <a:pt x="55880" y="1608179"/>
                      <a:pt x="0" y="1552299"/>
                      <a:pt x="0" y="148371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83482" y="0"/>
                    </a:lnTo>
                    <a:cubicBezTo>
                      <a:pt x="4752061" y="0"/>
                      <a:pt x="4807941" y="55880"/>
                      <a:pt x="4807941" y="124460"/>
                    </a:cubicBezTo>
                    <a:lnTo>
                      <a:pt x="4807941" y="1483719"/>
                    </a:lnTo>
                    <a:cubicBezTo>
                      <a:pt x="4807941" y="1552299"/>
                      <a:pt x="4752061" y="1608179"/>
                      <a:pt x="4683482" y="1608179"/>
                    </a:cubicBezTo>
                    <a:close/>
                  </a:path>
                </a:pathLst>
              </a:custGeom>
              <a:solidFill>
                <a:srgbClr val="D9A9A9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365069" y="993076"/>
              <a:ext cx="491544" cy="772564"/>
            </a:xfrm>
            <a:custGeom>
              <a:avLst/>
              <a:gdLst/>
              <a:ahLst/>
              <a:cxnLst/>
              <a:rect r="r" b="b" t="t" l="l"/>
              <a:pathLst>
                <a:path h="772564" w="491544">
                  <a:moveTo>
                    <a:pt x="0" y="0"/>
                  </a:moveTo>
                  <a:lnTo>
                    <a:pt x="491544" y="0"/>
                  </a:lnTo>
                  <a:lnTo>
                    <a:pt x="491544" y="772565"/>
                  </a:lnTo>
                  <a:lnTo>
                    <a:pt x="0" y="772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4240975" y="0"/>
            <a:ext cx="10049134" cy="8702097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5771" t="0" r="-2577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256734" y="-3456675"/>
            <a:ext cx="4711177" cy="6226137"/>
            <a:chOff x="0" y="0"/>
            <a:chExt cx="4064946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-2009004" y="7434364"/>
            <a:ext cx="4711177" cy="6226137"/>
            <a:chOff x="0" y="0"/>
            <a:chExt cx="4064946" cy="537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67911" y="1028700"/>
            <a:ext cx="8992881" cy="2105032"/>
            <a:chOff x="0" y="0"/>
            <a:chExt cx="11990509" cy="280670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6200"/>
              <a:ext cx="11990509" cy="1531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sz="7925">
                  <a:solidFill>
                    <a:srgbClr val="000000"/>
                  </a:solidFill>
                  <a:latin typeface="Fira Sans Medium"/>
                </a:rPr>
                <a:t>Breast Cancer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81587"/>
              <a:ext cx="11990509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What is breast cancer?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014440" y="9258300"/>
            <a:ext cx="1091696" cy="1044508"/>
            <a:chOff x="0" y="0"/>
            <a:chExt cx="287525" cy="275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7525" cy="275097"/>
            </a:xfrm>
            <a:custGeom>
              <a:avLst/>
              <a:gdLst/>
              <a:ahLst/>
              <a:cxnLst/>
              <a:rect r="r" b="b" t="t" l="l"/>
              <a:pathLst>
                <a:path h="275097" w="287525">
                  <a:moveTo>
                    <a:pt x="0" y="0"/>
                  </a:moveTo>
                  <a:lnTo>
                    <a:pt x="287525" y="0"/>
                  </a:lnTo>
                  <a:lnTo>
                    <a:pt x="287525" y="275097"/>
                  </a:lnTo>
                  <a:lnTo>
                    <a:pt x="0" y="275097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87525" cy="33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259300" y="9209992"/>
            <a:ext cx="60197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2</a:t>
            </a:r>
          </a:p>
          <a:p>
            <a:pPr algn="ctr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6082" y="3522925"/>
            <a:ext cx="6382177" cy="2126188"/>
            <a:chOff x="0" y="0"/>
            <a:chExt cx="4807941" cy="1608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7941" cy="1608179"/>
            </a:xfrm>
            <a:custGeom>
              <a:avLst/>
              <a:gdLst/>
              <a:ahLst/>
              <a:cxnLst/>
              <a:rect r="r" b="b" t="t" l="l"/>
              <a:pathLst>
                <a:path h="1608179" w="4807941">
                  <a:moveTo>
                    <a:pt x="4683481" y="1608179"/>
                  </a:moveTo>
                  <a:lnTo>
                    <a:pt x="124460" y="1608179"/>
                  </a:lnTo>
                  <a:cubicBezTo>
                    <a:pt x="55880" y="1608179"/>
                    <a:pt x="0" y="1552299"/>
                    <a:pt x="0" y="1483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83482" y="0"/>
                  </a:lnTo>
                  <a:cubicBezTo>
                    <a:pt x="4752061" y="0"/>
                    <a:pt x="4807941" y="55880"/>
                    <a:pt x="4807941" y="124460"/>
                  </a:cubicBezTo>
                  <a:lnTo>
                    <a:pt x="4807941" y="1483719"/>
                  </a:lnTo>
                  <a:cubicBezTo>
                    <a:pt x="4807941" y="1552299"/>
                    <a:pt x="4752061" y="1608179"/>
                    <a:pt x="4683482" y="1608179"/>
                  </a:cubicBezTo>
                  <a:close/>
                </a:path>
              </a:pathLst>
            </a:custGeom>
            <a:solidFill>
              <a:srgbClr val="D9A9A9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4240975" y="0"/>
            <a:ext cx="10049134" cy="8702097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5771" t="0" r="-2577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3256734" y="-3456675"/>
            <a:ext cx="4711177" cy="6226137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2009004" y="7434364"/>
            <a:ext cx="4711177" cy="6226137"/>
            <a:chOff x="0" y="0"/>
            <a:chExt cx="4064946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472989" y="3086100"/>
            <a:ext cx="2671011" cy="4114800"/>
          </a:xfrm>
          <a:custGeom>
            <a:avLst/>
            <a:gdLst/>
            <a:ahLst/>
            <a:cxnLst/>
            <a:rect r="r" b="b" t="t" l="l"/>
            <a:pathLst>
              <a:path h="4114800" w="2671011">
                <a:moveTo>
                  <a:pt x="0" y="0"/>
                </a:moveTo>
                <a:lnTo>
                  <a:pt x="2671011" y="0"/>
                </a:lnTo>
                <a:lnTo>
                  <a:pt x="2671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67911" y="1104900"/>
            <a:ext cx="8992881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000000"/>
                </a:solidFill>
                <a:latin typeface="Fira Sans Medium"/>
              </a:rPr>
              <a:t>Problemmatic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12322" y="7815002"/>
            <a:ext cx="104218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-Importance of Early Detection?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014440" y="9258300"/>
            <a:ext cx="1091696" cy="1044508"/>
            <a:chOff x="0" y="0"/>
            <a:chExt cx="287525" cy="2750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7525" cy="275097"/>
            </a:xfrm>
            <a:custGeom>
              <a:avLst/>
              <a:gdLst/>
              <a:ahLst/>
              <a:cxnLst/>
              <a:rect r="r" b="b" t="t" l="l"/>
              <a:pathLst>
                <a:path h="275097" w="287525">
                  <a:moveTo>
                    <a:pt x="0" y="0"/>
                  </a:moveTo>
                  <a:lnTo>
                    <a:pt x="287525" y="0"/>
                  </a:lnTo>
                  <a:lnTo>
                    <a:pt x="287525" y="275097"/>
                  </a:lnTo>
                  <a:lnTo>
                    <a:pt x="0" y="275097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87525" cy="33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59300" y="9209992"/>
            <a:ext cx="601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23241" y="3465775"/>
            <a:ext cx="4831370" cy="222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Catching breast cancer early is crucial for effectively managing the disease.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8742460" cy="10287000"/>
            <a:chOff x="0" y="0"/>
            <a:chExt cx="1165661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3342" t="0" r="0" b="0"/>
            <a:stretch>
              <a:fillRect/>
            </a:stretch>
          </p:blipFill>
          <p:spPr>
            <a:xfrm flipH="false" flipV="false">
              <a:off x="0" y="0"/>
              <a:ext cx="11656613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5400000">
            <a:off x="12447081" y="5447703"/>
            <a:ext cx="11764872" cy="869465"/>
          </a:xfrm>
          <a:custGeom>
            <a:avLst/>
            <a:gdLst/>
            <a:ahLst/>
            <a:cxnLst/>
            <a:rect r="r" b="b" t="t" l="l"/>
            <a:pathLst>
              <a:path h="869465" w="11764872">
                <a:moveTo>
                  <a:pt x="0" y="0"/>
                </a:moveTo>
                <a:lnTo>
                  <a:pt x="11764872" y="0"/>
                </a:lnTo>
                <a:lnTo>
                  <a:pt x="11764872" y="869466"/>
                </a:lnTo>
                <a:lnTo>
                  <a:pt x="0" y="869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8313" y="3322955"/>
            <a:ext cx="7203163" cy="357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89"/>
              </a:lnSpc>
            </a:pPr>
            <a:r>
              <a:rPr lang="en-US" sz="7299" spc="-145">
                <a:solidFill>
                  <a:srgbClr val="000000"/>
                </a:solidFill>
                <a:latin typeface="Hammersmith One"/>
              </a:rPr>
              <a:t>Role of Machine Learning in Early Detection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014440" y="9258300"/>
            <a:ext cx="1091696" cy="1044508"/>
            <a:chOff x="0" y="0"/>
            <a:chExt cx="287525" cy="2750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525" cy="275097"/>
            </a:xfrm>
            <a:custGeom>
              <a:avLst/>
              <a:gdLst/>
              <a:ahLst/>
              <a:cxnLst/>
              <a:rect r="r" b="b" t="t" l="l"/>
              <a:pathLst>
                <a:path h="275097" w="287525">
                  <a:moveTo>
                    <a:pt x="0" y="0"/>
                  </a:moveTo>
                  <a:lnTo>
                    <a:pt x="287525" y="0"/>
                  </a:lnTo>
                  <a:lnTo>
                    <a:pt x="287525" y="275097"/>
                  </a:lnTo>
                  <a:lnTo>
                    <a:pt x="0" y="275097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87525" cy="33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09992"/>
            <a:ext cx="601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742460" cy="5143500"/>
            <a:chOff x="0" y="0"/>
            <a:chExt cx="11656613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969" r="0" b="8619"/>
            <a:stretch>
              <a:fillRect/>
            </a:stretch>
          </p:blipFill>
          <p:spPr>
            <a:xfrm flipH="false" flipV="false">
              <a:off x="0" y="0"/>
              <a:ext cx="11656613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0"/>
            <a:ext cx="8742460" cy="5143500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0403195" y="2571476"/>
            <a:ext cx="646113" cy="646661"/>
          </a:xfrm>
          <a:custGeom>
            <a:avLst/>
            <a:gdLst/>
            <a:ahLst/>
            <a:cxnLst/>
            <a:rect r="r" b="b" t="t" l="l"/>
            <a:pathLst>
              <a:path h="646661" w="646113">
                <a:moveTo>
                  <a:pt x="0" y="0"/>
                </a:moveTo>
                <a:lnTo>
                  <a:pt x="646113" y="0"/>
                </a:lnTo>
                <a:lnTo>
                  <a:pt x="646113" y="646661"/>
                </a:lnTo>
                <a:lnTo>
                  <a:pt x="0" y="646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27860"/>
            <a:ext cx="6562293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49"/>
              </a:lnSpc>
            </a:pPr>
            <a:r>
              <a:rPr lang="en-US" sz="8499" spc="-169">
                <a:solidFill>
                  <a:srgbClr val="FFFFFF"/>
                </a:solidFill>
                <a:latin typeface="Hammersmith One"/>
              </a:rPr>
              <a:t>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83465" y="1956435"/>
            <a:ext cx="5775835" cy="592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lear Sans Medium"/>
              </a:rPr>
              <a:t>The Breast Cancer Wisconsin (Diagnostic) Data Set, often referred to as the "Wisconsin Diagnostic Breast Cancer" (WDBC) dataset, is a popular dataset used in machine learning for the classification of breast cancer tumors into malignant or benign categories. It was created by Dr. </a:t>
            </a:r>
            <a:r>
              <a:rPr lang="en-US" sz="2800">
                <a:solidFill>
                  <a:srgbClr val="EF3A5D"/>
                </a:solidFill>
                <a:latin typeface="Clear Sans Medium"/>
              </a:rPr>
              <a:t>William H. Wolberg </a:t>
            </a:r>
            <a:r>
              <a:rPr lang="en-US" sz="2800">
                <a:solidFill>
                  <a:srgbClr val="000000"/>
                </a:solidFill>
                <a:latin typeface="Clear Sans Medium"/>
              </a:rPr>
              <a:t>at the University of Wisconsin Hospitals, Madison from 1989 to 1991.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7959" y="257358"/>
            <a:ext cx="1781482" cy="1542683"/>
            <a:chOff x="0" y="0"/>
            <a:chExt cx="4282440" cy="3708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26973" t="0" r="-2697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014440" y="9258300"/>
            <a:ext cx="1091696" cy="1044508"/>
            <a:chOff x="0" y="0"/>
            <a:chExt cx="287525" cy="2750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7525" cy="275097"/>
            </a:xfrm>
            <a:custGeom>
              <a:avLst/>
              <a:gdLst/>
              <a:ahLst/>
              <a:cxnLst/>
              <a:rect r="r" b="b" t="t" l="l"/>
              <a:pathLst>
                <a:path h="275097" w="287525">
                  <a:moveTo>
                    <a:pt x="0" y="0"/>
                  </a:moveTo>
                  <a:lnTo>
                    <a:pt x="287525" y="0"/>
                  </a:lnTo>
                  <a:lnTo>
                    <a:pt x="287525" y="275097"/>
                  </a:lnTo>
                  <a:lnTo>
                    <a:pt x="0" y="275097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87525" cy="33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259300" y="9209992"/>
            <a:ext cx="601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5209752" y="-501665"/>
            <a:ext cx="7258895" cy="11290329"/>
            <a:chOff x="0" y="0"/>
            <a:chExt cx="4076076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76076" cy="6339840"/>
            </a:xfrm>
            <a:custGeom>
              <a:avLst/>
              <a:gdLst/>
              <a:ahLst/>
              <a:cxnLst/>
              <a:rect r="r" b="b" t="t" l="l"/>
              <a:pathLst>
                <a:path h="6339840" w="4076076">
                  <a:moveTo>
                    <a:pt x="4076076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4076076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33387" y="7456173"/>
            <a:ext cx="1823457" cy="1579284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632246" y="1028700"/>
            <a:ext cx="1823457" cy="1579284"/>
            <a:chOff x="0" y="0"/>
            <a:chExt cx="620268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82816" y="4242437"/>
            <a:ext cx="1823457" cy="1579284"/>
            <a:chOff x="0" y="0"/>
            <a:chExt cx="6202680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338425" y="69818"/>
            <a:ext cx="5970671" cy="10147363"/>
          </a:xfrm>
          <a:custGeom>
            <a:avLst/>
            <a:gdLst/>
            <a:ahLst/>
            <a:cxnLst/>
            <a:rect r="r" b="b" t="t" l="l"/>
            <a:pathLst>
              <a:path h="10147363" w="5970671">
                <a:moveTo>
                  <a:pt x="0" y="0"/>
                </a:moveTo>
                <a:lnTo>
                  <a:pt x="5970671" y="0"/>
                </a:lnTo>
                <a:lnTo>
                  <a:pt x="5970671" y="10147364"/>
                </a:lnTo>
                <a:lnTo>
                  <a:pt x="0" y="10147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976" t="0" r="-3497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135055" y="1303992"/>
            <a:ext cx="494404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Data Exploration and Visualization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5625" y="4648200"/>
            <a:ext cx="49440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Data Cleaning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15254" y="7750516"/>
            <a:ext cx="49440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Data Transformation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014440" y="9258300"/>
            <a:ext cx="1091696" cy="1044508"/>
            <a:chOff x="0" y="0"/>
            <a:chExt cx="287525" cy="2750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7525" cy="275097"/>
            </a:xfrm>
            <a:custGeom>
              <a:avLst/>
              <a:gdLst/>
              <a:ahLst/>
              <a:cxnLst/>
              <a:rect r="r" b="b" t="t" l="l"/>
              <a:pathLst>
                <a:path h="275097" w="287525">
                  <a:moveTo>
                    <a:pt x="0" y="0"/>
                  </a:moveTo>
                  <a:lnTo>
                    <a:pt x="287525" y="0"/>
                  </a:lnTo>
                  <a:lnTo>
                    <a:pt x="287525" y="275097"/>
                  </a:lnTo>
                  <a:lnTo>
                    <a:pt x="0" y="275097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87525" cy="33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259300" y="9209992"/>
            <a:ext cx="601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578639" y="5167315"/>
            <a:ext cx="11130723" cy="5143500"/>
          </a:xfrm>
          <a:prstGeom prst="rect">
            <a:avLst/>
          </a:prstGeom>
          <a:solidFill>
            <a:srgbClr val="FF79D9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71170" y="1175750"/>
            <a:ext cx="1781482" cy="1542683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6973" t="0" r="-269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578639" y="6045200"/>
            <a:ext cx="11130723" cy="3387729"/>
          </a:xfrm>
          <a:custGeom>
            <a:avLst/>
            <a:gdLst/>
            <a:ahLst/>
            <a:cxnLst/>
            <a:rect r="r" b="b" t="t" l="l"/>
            <a:pathLst>
              <a:path h="3387729" w="11130723">
                <a:moveTo>
                  <a:pt x="0" y="0"/>
                </a:moveTo>
                <a:lnTo>
                  <a:pt x="11130722" y="0"/>
                </a:lnTo>
                <a:lnTo>
                  <a:pt x="11130722" y="3387730"/>
                </a:lnTo>
                <a:lnTo>
                  <a:pt x="0" y="3387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6" t="0" r="-97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85910" y="939480"/>
            <a:ext cx="6159230" cy="177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2"/>
              </a:lnSpc>
            </a:pPr>
            <a:r>
              <a:rPr lang="en-US" sz="5424" spc="-108">
                <a:solidFill>
                  <a:srgbClr val="000000"/>
                </a:solidFill>
                <a:latin typeface="Hammersmith One"/>
              </a:rPr>
              <a:t>Data Exploration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64385" y="3422966"/>
            <a:ext cx="615923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Clear Sans Medium"/>
              </a:rPr>
              <a:t>LETS VISUALIZE FIRST THE DATASET TO SEE WHAT WE HAVE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14440" y="9258300"/>
            <a:ext cx="1091696" cy="1044508"/>
            <a:chOff x="0" y="0"/>
            <a:chExt cx="287525" cy="275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7525" cy="275097"/>
            </a:xfrm>
            <a:custGeom>
              <a:avLst/>
              <a:gdLst/>
              <a:ahLst/>
              <a:cxnLst/>
              <a:rect r="r" b="b" t="t" l="l"/>
              <a:pathLst>
                <a:path h="275097" w="287525">
                  <a:moveTo>
                    <a:pt x="0" y="0"/>
                  </a:moveTo>
                  <a:lnTo>
                    <a:pt x="287525" y="0"/>
                  </a:lnTo>
                  <a:lnTo>
                    <a:pt x="287525" y="275097"/>
                  </a:lnTo>
                  <a:lnTo>
                    <a:pt x="0" y="275097"/>
                  </a:lnTo>
                  <a:close/>
                </a:path>
              </a:pathLst>
            </a:custGeom>
            <a:solidFill>
              <a:srgbClr val="EF3A5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87525" cy="33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209992"/>
            <a:ext cx="60197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DAFhcJUMvjo</dc:identifier>
  <dcterms:modified xsi:type="dcterms:W3CDTF">2011-08-01T06:04:30Z</dcterms:modified>
  <cp:revision>1</cp:revision>
  <dc:title>Bleu et Violet Décontracté Entreprise Vision Projet Entreprise Diaporama</dc:title>
</cp:coreProperties>
</file>